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u.cermat.cz/" TargetMode="External"/><Relationship Id="rId4" Type="http://schemas.openxmlformats.org/officeDocument/2006/relationships/hyperlink" Target="https://www.identitaobcan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Přijímací řízení na střední školy 2024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Digitalizace podávání přihlášek na SŠ,</a:t>
            </a:r>
          </a:p>
          <a:p>
            <a:r>
              <a:rPr lang="cs-CZ" sz="2800" dirty="0"/>
              <a:t>z</a:t>
            </a:r>
            <a:r>
              <a:rPr lang="cs-CZ" sz="2800" dirty="0" smtClean="0"/>
              <a:t>měny platné od 1.1.2024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04662" y="5808617"/>
            <a:ext cx="33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M. Kaplanová</a:t>
            </a:r>
          </a:p>
          <a:p>
            <a:r>
              <a:rPr lang="cs-CZ" dirty="0" smtClean="0"/>
              <a:t>ZŠ Děčín VI, Na Stráni 879/2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41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www.prihlaskynastredni.cz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www.msmt.cz/vzdelavani/stredni-vzdelavani/prijimani-na-stredni-skoly-a-konzervatore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https://www.identitaobcana.cz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https://tau.cermat.cz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(procvičovací aplikace k přijímacím zkouškám)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5303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600892"/>
            <a:ext cx="9601196" cy="827314"/>
          </a:xfrm>
        </p:spPr>
        <p:txBody>
          <a:bodyPr/>
          <a:lstStyle/>
          <a:p>
            <a:r>
              <a:rPr lang="cs-CZ" dirty="0" smtClean="0"/>
              <a:t>Souhrnné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811" y="1428206"/>
            <a:ext cx="10226039" cy="445008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Aktuální informace na </a:t>
            </a:r>
            <a:r>
              <a:rPr lang="cs-CZ" dirty="0" smtClean="0">
                <a:hlinkClick r:id="rId2"/>
              </a:rPr>
              <a:t>www.prihlaskynastredni.cz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Nově lze zvolit až 3 obory bez talentové zkoušky </a:t>
            </a:r>
            <a:r>
              <a:rPr lang="cs-CZ" dirty="0"/>
              <a:t>(celkem tedy až 5 přihlášek včetně oborů s talentovou </a:t>
            </a:r>
            <a:r>
              <a:rPr lang="cs-CZ" dirty="0" smtClean="0"/>
              <a:t>zkouškou, v tomto případě uchazeč dle priorit seřadí všech 5 oborů, umístění uchazečů konajících talentovou zkoušku zveřejněno do 15.2.2024).</a:t>
            </a:r>
            <a:endParaRPr lang="cs-CZ" dirty="0" smtClean="0"/>
          </a:p>
          <a:p>
            <a:r>
              <a:rPr lang="cs-CZ" dirty="0" smtClean="0"/>
              <a:t>Předchozí výsledky ze ZŠ (klasifikace za 8. a 9. ročník) již nemusí být kritériem pro přijímací řízení, pouze pokud toto SŠ sama vyžaduje.</a:t>
            </a:r>
          </a:p>
          <a:p>
            <a:r>
              <a:rPr lang="cs-CZ" dirty="0" smtClean="0"/>
              <a:t>Dle stanoveného algoritmu založeného na </a:t>
            </a:r>
            <a:r>
              <a:rPr lang="cs-CZ" dirty="0" err="1" smtClean="0"/>
              <a:t>prioritizaci</a:t>
            </a:r>
            <a:r>
              <a:rPr lang="cs-CZ" dirty="0" smtClean="0"/>
              <a:t> škol na přihlášce a výsledcích přijímacího řízení</a:t>
            </a:r>
            <a:r>
              <a:rPr lang="cs-CZ" dirty="0"/>
              <a:t> </a:t>
            </a:r>
            <a:r>
              <a:rPr lang="cs-CZ" dirty="0" smtClean="0"/>
              <a:t>budou žáci přiřazeni k jednotlivým školám, odpadá tedy podávání zápisového lístku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Odvolání má smysl podávat pouze z důvodu procesních chyb (např. chybné zadání, chybné hodnocení, narušení průběhu zkoušky), maximálně do 20.5.2024</a:t>
            </a:r>
          </a:p>
          <a:p>
            <a:r>
              <a:rPr lang="cs-CZ" dirty="0" smtClean="0"/>
              <a:t>Stejně jako vzdání se práva na přijetí lze i případné odvolání podat osobně ve škole či doporučeně poštou.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1026" name="Picture 2" descr="Preview of your 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728" y="751995"/>
            <a:ext cx="1125447" cy="11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view of your Q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45" y="2987951"/>
            <a:ext cx="889912" cy="8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4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729583"/>
            <a:ext cx="9601196" cy="1303867"/>
          </a:xfrm>
        </p:spPr>
        <p:txBody>
          <a:bodyPr/>
          <a:lstStyle/>
          <a:p>
            <a:r>
              <a:rPr lang="cs-CZ" dirty="0" smtClean="0"/>
              <a:t>Jak podat přihlášku? (1.-20.2.2024)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785257"/>
            <a:ext cx="9601196" cy="40906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1.   Elektronicky přes DIPSY s použitím identity občana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Odkaz na </a:t>
            </a:r>
            <a:r>
              <a:rPr lang="cs-CZ" dirty="0" smtClean="0">
                <a:hlinkClick r:id="rId2"/>
              </a:rPr>
              <a:t>www.prihlaskynastredni.cz</a:t>
            </a:r>
            <a:r>
              <a:rPr lang="cs-CZ" dirty="0" smtClean="0"/>
              <a:t>, </a:t>
            </a:r>
            <a:r>
              <a:rPr lang="cs-CZ" dirty="0" err="1" smtClean="0"/>
              <a:t>proklik</a:t>
            </a:r>
            <a:r>
              <a:rPr lang="cs-CZ" dirty="0" smtClean="0"/>
              <a:t> aktivní od 1.2.2024 (úvodní stránka zcela dole)</a:t>
            </a:r>
          </a:p>
          <a:p>
            <a:pPr>
              <a:buFontTx/>
              <a:buChar char="-"/>
            </a:pPr>
            <a:r>
              <a:rPr lang="cs-CZ" dirty="0" smtClean="0"/>
              <a:t>Zde se přihlásíte (zda máte možnost použít např. svou bankovní identitu </a:t>
            </a:r>
            <a:r>
              <a:rPr lang="cs-CZ" dirty="0"/>
              <a:t>se dozvíte </a:t>
            </a:r>
            <a:r>
              <a:rPr lang="cs-CZ" dirty="0" smtClean="0"/>
              <a:t>na </a:t>
            </a:r>
            <a:r>
              <a:rPr lang="cs-CZ" dirty="0"/>
              <a:t>https://demo.bankid.cz</a:t>
            </a:r>
            <a:r>
              <a:rPr lang="cs-CZ" dirty="0" smtClean="0"/>
              <a:t>/ ), vyberete 3 obory SŠ a seřadíte je dle svých priorit. Všechny osobní údaje se načtou ze systému, nemusíte nic ručně vyplňovat.</a:t>
            </a:r>
          </a:p>
          <a:p>
            <a:pPr>
              <a:buFontTx/>
              <a:buChar char="-"/>
            </a:pPr>
            <a:r>
              <a:rPr lang="cs-CZ" dirty="0" smtClean="0"/>
              <a:t>Všechny informace zde máte stále k dispozici (své registrační číslo, termín a místo konání </a:t>
            </a:r>
            <a:r>
              <a:rPr lang="cs-CZ" dirty="0" smtClean="0"/>
              <a:t>jednotných přijímacích zkoušek – JPZ, </a:t>
            </a:r>
            <a:r>
              <a:rPr lang="cs-CZ" dirty="0" smtClean="0"/>
              <a:t>popř. školního kola zkoušek). Pozvánka k JPZ přijde elektronicky.</a:t>
            </a:r>
          </a:p>
          <a:p>
            <a:pPr>
              <a:buFontTx/>
              <a:buChar char="-"/>
            </a:pPr>
            <a:r>
              <a:rPr lang="cs-CZ" dirty="0" smtClean="0"/>
              <a:t>Nahrajete fotografie či </a:t>
            </a:r>
            <a:r>
              <a:rPr lang="cs-CZ" dirty="0" err="1" smtClean="0"/>
              <a:t>skeny</a:t>
            </a:r>
            <a:r>
              <a:rPr lang="cs-CZ" dirty="0" smtClean="0"/>
              <a:t> všech potřebných příloh, které daný obor vyžaduje.</a:t>
            </a:r>
          </a:p>
          <a:p>
            <a:pPr>
              <a:buFontTx/>
              <a:buChar char="-"/>
            </a:pPr>
            <a:r>
              <a:rPr lang="cs-CZ" dirty="0" smtClean="0"/>
              <a:t>Přihlášku zde lze upravovat a doplňovat (pokud ji ještě finálně neodešlete) až do 20.2.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84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686040"/>
            <a:ext cx="9601196" cy="1303867"/>
          </a:xfrm>
        </p:spPr>
        <p:txBody>
          <a:bodyPr/>
          <a:lstStyle/>
          <a:p>
            <a:r>
              <a:rPr lang="cs-CZ" dirty="0"/>
              <a:t>Jak podat přihlášku? (1.-20.2.2024)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63337"/>
            <a:ext cx="9601196" cy="42125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500" b="1" dirty="0" smtClean="0"/>
              <a:t>2.  Výpisem z DIPSY – není potřeba identita občana, probíhá bez přihlášení</a:t>
            </a:r>
            <a:endParaRPr lang="cs-CZ" sz="2500" b="1" dirty="0"/>
          </a:p>
          <a:p>
            <a:pPr marL="457200" indent="-457200">
              <a:buAutoNum type="arabicPeriod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Osobní údaje musíte do systému ručně vyplnit.</a:t>
            </a:r>
          </a:p>
          <a:p>
            <a:pPr>
              <a:buFontTx/>
              <a:buChar char="-"/>
            </a:pPr>
            <a:r>
              <a:rPr lang="cs-CZ" dirty="0" smtClean="0"/>
              <a:t>Zvolíte 3 vybrané obory a opět seřadíte dle zvolených priorit</a:t>
            </a:r>
          </a:p>
          <a:p>
            <a:pPr>
              <a:buFontTx/>
              <a:buChar char="-"/>
            </a:pPr>
            <a:r>
              <a:rPr lang="cs-CZ" dirty="0" smtClean="0"/>
              <a:t>Ke každému oboru musíte vložit digitální přílohy dle kritérií (</a:t>
            </a:r>
            <a:r>
              <a:rPr lang="cs-CZ" dirty="0" err="1" smtClean="0"/>
              <a:t>scan</a:t>
            </a:r>
            <a:r>
              <a:rPr lang="cs-CZ" dirty="0" smtClean="0"/>
              <a:t> či fotografie).</a:t>
            </a:r>
          </a:p>
          <a:p>
            <a:pPr>
              <a:buFontTx/>
              <a:buChar char="-"/>
            </a:pPr>
            <a:r>
              <a:rPr lang="cs-CZ" dirty="0" smtClean="0"/>
              <a:t>Výpis bez příloh vytisknete pro každý obor zvlášť (přijde na Vámi uvedený email)</a:t>
            </a:r>
          </a:p>
          <a:p>
            <a:pPr>
              <a:buFontTx/>
              <a:buChar char="-"/>
            </a:pPr>
            <a:r>
              <a:rPr lang="cs-CZ" dirty="0" smtClean="0"/>
              <a:t>Podepsaný výpis odnesete osobně nebo zašlete doporučeně poštou na všechny vybrané školy (bez příloh), rozhoduje den předání či razítko pošty.</a:t>
            </a:r>
          </a:p>
          <a:p>
            <a:pPr>
              <a:buFontTx/>
              <a:buChar char="-"/>
            </a:pPr>
            <a:r>
              <a:rPr lang="cs-CZ" dirty="0" smtClean="0"/>
              <a:t>Pozvánka k JPZ přijde doporučeným dopisem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130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827314"/>
            <a:ext cx="9601196" cy="1018903"/>
          </a:xfrm>
        </p:spPr>
        <p:txBody>
          <a:bodyPr/>
          <a:lstStyle/>
          <a:p>
            <a:r>
              <a:rPr lang="cs-CZ" dirty="0"/>
              <a:t>Jak podat přihlášku? (1.-20.2.2024)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776549"/>
            <a:ext cx="9601196" cy="4099319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3.   Tiskopis v listinné podobě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Vyplníte klasickou listinnou podobu přihlášky stanovenou ministerstvem (k dispozici opět na </a:t>
            </a:r>
            <a:r>
              <a:rPr lang="cs-CZ" dirty="0" smtClean="0">
                <a:hlinkClick r:id="rId2"/>
              </a:rPr>
              <a:t>www.prihlaskynastredni.cz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 vyplněným přihláškám na všechny obory přiložíte prosté kopie všech požadovaných příloh.</a:t>
            </a:r>
          </a:p>
          <a:p>
            <a:pPr>
              <a:buFontTx/>
              <a:buChar char="-"/>
            </a:pPr>
            <a:r>
              <a:rPr lang="cs-CZ" dirty="0" smtClean="0"/>
              <a:t>Osobně nebo doporučeně poštou doručíte na vybrané školy.</a:t>
            </a:r>
          </a:p>
          <a:p>
            <a:pPr>
              <a:buFontTx/>
              <a:buChar char="-"/>
            </a:pPr>
            <a:r>
              <a:rPr lang="cs-CZ" dirty="0" smtClean="0"/>
              <a:t>Pozvánka k JPZ přijde doporučeným dopisem</a:t>
            </a:r>
            <a:endParaRPr lang="cs-CZ" dirty="0"/>
          </a:p>
          <a:p>
            <a:pPr marL="457200" indent="-457200">
              <a:buAutoNum type="arabicPeriod" startAt="3"/>
            </a:pPr>
            <a:endParaRPr lang="cs-CZ" dirty="0"/>
          </a:p>
          <a:p>
            <a:pPr marL="457200" indent="-457200">
              <a:buAutoNum type="arabicPeriod" startAt="3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26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459618"/>
            <a:ext cx="9601196" cy="1303867"/>
          </a:xfrm>
        </p:spPr>
        <p:txBody>
          <a:bodyPr/>
          <a:lstStyle/>
          <a:p>
            <a:r>
              <a:rPr lang="cs-CZ" dirty="0" smtClean="0"/>
              <a:t>2. kolo přijímacího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59948"/>
            <a:ext cx="9601196" cy="413125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Probíhá stejně jako 1. kolo, ředitelé SŠ mohou vyhlásit do 18.5.2024, přihláška lze podat do 24.5.2024</a:t>
            </a:r>
          </a:p>
          <a:p>
            <a:r>
              <a:rPr lang="cs-CZ" dirty="0" smtClean="0"/>
              <a:t>Znovu je možné vybrat až 3 obory, podání přihlášky se realizuje stejně</a:t>
            </a:r>
          </a:p>
          <a:p>
            <a:r>
              <a:rPr lang="cs-CZ" dirty="0" smtClean="0"/>
              <a:t>JPZ již neprobíhá, hodnotí se dle výsledků z prvního kola (ve 2. kole může tedy uchazeč podat přihlášku na maturitní obor pouze v případě, že v 1. kole konal JPZ)</a:t>
            </a:r>
          </a:p>
          <a:p>
            <a:r>
              <a:rPr lang="cs-CZ" dirty="0" smtClean="0"/>
              <a:t>Podává uchazeč, který nebyl přijat v 1. kole na žádný obor či se vzdal přijetí, čímž mu zaniká nárok nastoupit na jakýkoli obor z 1. přihlášky, vzdání se přijetí se podává do 21.5. řediteli SŠ, bez předepsaného formuláře</a:t>
            </a:r>
          </a:p>
          <a:p>
            <a:r>
              <a:rPr lang="cs-CZ" dirty="0" smtClean="0"/>
              <a:t>Výsledky 2. kola budou zveřejněny do 21.6.2024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99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372532"/>
            <a:ext cx="9601196" cy="1303867"/>
          </a:xfrm>
        </p:spPr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a</a:t>
            </a:r>
            <a:r>
              <a:rPr lang="cs-CZ" dirty="0" smtClean="0"/>
              <a:t> další kola přijímacího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676399"/>
            <a:ext cx="9601196" cy="4409925"/>
          </a:xfrm>
        </p:spPr>
        <p:txBody>
          <a:bodyPr/>
          <a:lstStyle/>
          <a:p>
            <a:r>
              <a:rPr lang="cs-CZ" dirty="0" smtClean="0"/>
              <a:t>V těchto kolech může uchazeč podat již neomezený počet přihlášek, na každou z nich uvede pouze jednu školu, více oborů na téže škole může uvést na jednu přihlášku.</a:t>
            </a:r>
          </a:p>
          <a:p>
            <a:r>
              <a:rPr lang="cs-CZ" dirty="0" smtClean="0"/>
              <a:t>Přihlášky se podávají pouze v listinné podobě na tiskopisu, mimo společný informační systém.</a:t>
            </a:r>
          </a:p>
          <a:p>
            <a:r>
              <a:rPr lang="cs-CZ" dirty="0" smtClean="0"/>
              <a:t>Výsledek JPZ se již nezohledňuje.</a:t>
            </a:r>
          </a:p>
          <a:p>
            <a:r>
              <a:rPr lang="cs-CZ" dirty="0" smtClean="0"/>
              <a:t>Rozhodnutí o (ne)přijetí posílá ředitel SŠ listinnou formou.</a:t>
            </a:r>
          </a:p>
          <a:p>
            <a:r>
              <a:rPr lang="cs-CZ" dirty="0" smtClean="0"/>
              <a:t>Do 7 dnů musí uchazeč potvrdit svůj úmysl se na dané škole vzdělávat.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15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k přihlášce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Nutné dodat pouze v případě, že je daný obor vyžaduje</a:t>
            </a:r>
          </a:p>
          <a:p>
            <a:r>
              <a:rPr lang="cs-CZ" dirty="0" smtClean="0"/>
              <a:t>Postačí prosté kopie např. vysvědčení, doporučení školského poradenského zařízení v případě úprav podmínek konání JPZ, výsledků soutěží, lékařského posudku (formulář ke stažení na prihlaskynastredni.cz)</a:t>
            </a:r>
          </a:p>
          <a:p>
            <a:r>
              <a:rPr lang="cs-CZ" dirty="0" smtClean="0"/>
              <a:t>Ředitel SŠ má právo požadovat originál přílohy k nahlédnutí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7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89652"/>
            <a:ext cx="9601196" cy="1303867"/>
          </a:xfrm>
        </p:spPr>
        <p:txBody>
          <a:bodyPr/>
          <a:lstStyle/>
          <a:p>
            <a:r>
              <a:rPr lang="cs-CZ" dirty="0" smtClean="0"/>
              <a:t>Důležité termíny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781869"/>
            <a:ext cx="9601196" cy="33189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Do 31.1. 2024 ředitelé SŠ zveřejní kritéria přijímacího řízení na webu a v DIPSY</a:t>
            </a:r>
          </a:p>
          <a:p>
            <a:r>
              <a:rPr lang="cs-CZ" dirty="0" smtClean="0"/>
              <a:t>1.-20.2. 2024 - podání přihlášek na SŠ, aktivní odkaz na DIPSY na </a:t>
            </a:r>
            <a:r>
              <a:rPr lang="cs-CZ" dirty="0" smtClean="0">
                <a:hlinkClick r:id="rId2"/>
              </a:rPr>
              <a:t>www.prihlaskynastredni.cz</a:t>
            </a:r>
            <a:endParaRPr lang="cs-CZ" dirty="0" smtClean="0"/>
          </a:p>
          <a:p>
            <a:r>
              <a:rPr lang="cs-CZ" dirty="0" smtClean="0"/>
              <a:t>Do 15.2. 2024 - zveřejnění umístění uchazečů konajících talentové zkoušky (nejedná se o rozhodnutí o ne/přijetí)</a:t>
            </a:r>
          </a:p>
          <a:p>
            <a:r>
              <a:rPr lang="cs-CZ" dirty="0" smtClean="0"/>
              <a:t>Březen 2024 - obdržení pozvánek k JPZ (dopisem či elektronicky)</a:t>
            </a:r>
          </a:p>
          <a:p>
            <a:r>
              <a:rPr lang="cs-CZ" dirty="0" smtClean="0"/>
              <a:t>12.4. (pátek) a 15.4.2024 (pondělí) - řádné termíny JPZ, uchazeč koná JPZ dvakrát i v případě, že si podal přihlášku pouze na jeden maturitní obor, na všech oborech se započítává lepší výsledek z matematiky i českého jazyka</a:t>
            </a:r>
          </a:p>
          <a:p>
            <a:r>
              <a:rPr lang="cs-CZ" dirty="0" smtClean="0"/>
              <a:t>29.4. a 30.4. 2024 - náhradní termíny JPZ (po předchozí písemné omluvě řediteli SŠ do 3 pracovních dnů)</a:t>
            </a:r>
          </a:p>
          <a:p>
            <a:r>
              <a:rPr lang="cs-CZ" dirty="0" smtClean="0"/>
              <a:t>15.5. zveřejnění přijatých uchazečů v Digitálním přihlašovacím systému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46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893</Words>
  <Application>Microsoft Office PowerPoint</Application>
  <PresentationFormat>Širokoúhlá obrazovka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Organika</vt:lpstr>
      <vt:lpstr>Přijímací řízení na střední školy 2024</vt:lpstr>
      <vt:lpstr>Souhrnné informace</vt:lpstr>
      <vt:lpstr>Jak podat přihlášku? (1.-20.2.2024)</vt:lpstr>
      <vt:lpstr>Jak podat přihlášku? (1.-20.2.2024)</vt:lpstr>
      <vt:lpstr>Jak podat přihlášku? (1.-20.2.2024)</vt:lpstr>
      <vt:lpstr>2. kolo přijímacího řízení</vt:lpstr>
      <vt:lpstr>3. a další kola přijímacího řízení</vt:lpstr>
      <vt:lpstr>Přílohy k přihlášce</vt:lpstr>
      <vt:lpstr>Důležité termíny</vt:lpstr>
      <vt:lpstr>Informační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Přijímací řízení na střední školy 2024</dc:title>
  <dc:creator>Michaela Kaplanová</dc:creator>
  <cp:lastModifiedBy>Michaela Kaplanová</cp:lastModifiedBy>
  <cp:revision>22</cp:revision>
  <dcterms:created xsi:type="dcterms:W3CDTF">2024-01-22T11:19:27Z</dcterms:created>
  <dcterms:modified xsi:type="dcterms:W3CDTF">2024-01-22T16:15:29Z</dcterms:modified>
</cp:coreProperties>
</file>